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3" r:id="rId3"/>
    <p:sldId id="266" r:id="rId4"/>
    <p:sldId id="267" r:id="rId5"/>
    <p:sldId id="294" r:id="rId6"/>
    <p:sldId id="269" r:id="rId7"/>
    <p:sldId id="273" r:id="rId8"/>
    <p:sldId id="275" r:id="rId9"/>
    <p:sldId id="271" r:id="rId10"/>
    <p:sldId id="276" r:id="rId11"/>
    <p:sldId id="277" r:id="rId12"/>
    <p:sldId id="278" r:id="rId13"/>
    <p:sldId id="279" r:id="rId14"/>
    <p:sldId id="280" r:id="rId15"/>
    <p:sldId id="287" r:id="rId16"/>
    <p:sldId id="283" r:id="rId17"/>
    <p:sldId id="290" r:id="rId18"/>
    <p:sldId id="281" r:id="rId19"/>
    <p:sldId id="301" r:id="rId20"/>
    <p:sldId id="304" r:id="rId21"/>
    <p:sldId id="303" r:id="rId22"/>
    <p:sldId id="305" r:id="rId23"/>
    <p:sldId id="315" r:id="rId24"/>
    <p:sldId id="286" r:id="rId25"/>
    <p:sldId id="296" r:id="rId26"/>
    <p:sldId id="31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any:Desktop:BMS16041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20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046177664847311E-2"/>
          <c:y val="0"/>
          <c:w val="0.91962548142798961"/>
          <c:h val="0.89087216804970371"/>
        </c:manualLayout>
      </c:layout>
      <c:barChart>
        <c:barDir val="col"/>
        <c:grouping val="clustered"/>
        <c:ser>
          <c:idx val="0"/>
          <c:order val="0"/>
          <c:tx>
            <c:strRef>
              <c:f>Charts!$N$2</c:f>
              <c:strCache>
                <c:ptCount val="1"/>
                <c:pt idx="0">
                  <c:v>% Affected Site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baseline="0" smtClean="0">
                        <a:solidFill>
                          <a:srgbClr val="FFFF00"/>
                        </a:solidFill>
                      </a:rPr>
                      <a:t>7</a:t>
                    </a:r>
                    <a:r>
                      <a:rPr lang="en-US" smtClean="0"/>
                      <a:t>7%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baseline="0" dirty="0" smtClean="0">
                        <a:solidFill>
                          <a:srgbClr val="FFFF00"/>
                        </a:solidFill>
                      </a:rPr>
                      <a:t>3</a:t>
                    </a:r>
                    <a:r>
                      <a:rPr lang="en-US" dirty="0" smtClean="0"/>
                      <a:t>3%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baseline="0" smtClean="0">
                        <a:solidFill>
                          <a:srgbClr val="FFFF00"/>
                        </a:solidFill>
                      </a:rPr>
                      <a:t>3</a:t>
                    </a:r>
                    <a:r>
                      <a:rPr lang="en-US" smtClean="0"/>
                      <a:t>1%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baseline="0" smtClean="0">
                        <a:solidFill>
                          <a:srgbClr val="FFFF00"/>
                        </a:solidFill>
                      </a:rPr>
                      <a:t>2</a:t>
                    </a:r>
                    <a:r>
                      <a:rPr lang="en-US" smtClean="0"/>
                      <a:t>5%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baseline="0" smtClean="0">
                        <a:solidFill>
                          <a:srgbClr val="FFFF00"/>
                        </a:solidFill>
                      </a:rPr>
                      <a:t>1</a:t>
                    </a:r>
                    <a:r>
                      <a:rPr lang="en-US" smtClean="0"/>
                      <a:t>3%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200" baseline="0" smtClean="0">
                        <a:solidFill>
                          <a:srgbClr val="FFFF00"/>
                        </a:solidFill>
                      </a:rPr>
                      <a:t>1</a:t>
                    </a:r>
                    <a:r>
                      <a:rPr lang="en-US" smtClean="0"/>
                      <a:t>2%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200" baseline="0" smtClean="0">
                        <a:solidFill>
                          <a:srgbClr val="FFFF00"/>
                        </a:solidFill>
                      </a:rPr>
                      <a:t>6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200" baseline="0" smtClean="0">
                        <a:solidFill>
                          <a:srgbClr val="FFFF00"/>
                        </a:solidFill>
                      </a:rPr>
                      <a:t>1</a:t>
                    </a:r>
                    <a:r>
                      <a:rPr lang="en-US" smtClean="0"/>
                      <a:t>0%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aseline="0">
                    <a:solidFill>
                      <a:srgbClr val="FFFF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Charts!$O$1:$V$1</c:f>
              <c:strCache>
                <c:ptCount val="8"/>
                <c:pt idx="0">
                  <c:v>Tongue</c:v>
                </c:pt>
                <c:pt idx="1">
                  <c:v>Palate</c:v>
                </c:pt>
                <c:pt idx="2">
                  <c:v>Gingiva</c:v>
                </c:pt>
                <c:pt idx="3">
                  <c:v>Lips</c:v>
                </c:pt>
                <c:pt idx="4">
                  <c:v>Mucosa</c:v>
                </c:pt>
                <c:pt idx="5">
                  <c:v>Throat</c:v>
                </c:pt>
                <c:pt idx="6">
                  <c:v>FOM</c:v>
                </c:pt>
                <c:pt idx="7">
                  <c:v>Other</c:v>
                </c:pt>
              </c:strCache>
            </c:strRef>
          </c:cat>
          <c:val>
            <c:numRef>
              <c:f>Charts!$O$2:$V$2</c:f>
              <c:numCache>
                <c:formatCode>General</c:formatCode>
                <c:ptCount val="8"/>
                <c:pt idx="0">
                  <c:v>77</c:v>
                </c:pt>
                <c:pt idx="1">
                  <c:v>33</c:v>
                </c:pt>
                <c:pt idx="2">
                  <c:v>31</c:v>
                </c:pt>
                <c:pt idx="3">
                  <c:v>25</c:v>
                </c:pt>
                <c:pt idx="4">
                  <c:v>13</c:v>
                </c:pt>
                <c:pt idx="5">
                  <c:v>12</c:v>
                </c:pt>
                <c:pt idx="6">
                  <c:v>6</c:v>
                </c:pt>
                <c:pt idx="7">
                  <c:v>10</c:v>
                </c:pt>
              </c:numCache>
            </c:numRef>
          </c:val>
        </c:ser>
        <c:gapWidth val="100"/>
        <c:axId val="61600128"/>
        <c:axId val="61601664"/>
      </c:barChart>
      <c:catAx>
        <c:axId val="6160012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>
                <a:solidFill>
                  <a:srgbClr val="FFFF00"/>
                </a:solidFill>
              </a:defRPr>
            </a:pPr>
            <a:endParaRPr lang="en-US"/>
          </a:p>
        </c:txPr>
        <c:crossAx val="61601664"/>
        <c:crosses val="autoZero"/>
        <c:auto val="1"/>
        <c:lblAlgn val="ctr"/>
        <c:lblOffset val="100"/>
      </c:catAx>
      <c:valAx>
        <c:axId val="61601664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61600128"/>
        <c:crosses val="autoZero"/>
        <c:crossBetween val="between"/>
      </c:valAx>
    </c:plotArea>
    <c:plotVisOnly val="1"/>
    <c:dispBlanksAs val="zero"/>
  </c:chart>
  <c:txPr>
    <a:bodyPr/>
    <a:lstStyle/>
    <a:p>
      <a:pPr>
        <a:defRPr sz="2000"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Sheet1!$B$27</c:f>
              <c:strCache>
                <c:ptCount val="1"/>
                <c:pt idx="0">
                  <c:v>BMS %</c:v>
                </c:pt>
              </c:strCache>
            </c:strRef>
          </c:tx>
          <c:dLbls>
            <c:dLbl>
              <c:idx val="0"/>
              <c:layout>
                <c:manualLayout>
                  <c:x val="-2.5226154308042027E-17"/>
                  <c:y val="0.11193337294292002"/>
                </c:manualLayout>
              </c:layout>
              <c:showVal val="1"/>
            </c:dLbl>
            <c:dLbl>
              <c:idx val="1"/>
              <c:layout>
                <c:manualLayout>
                  <c:x val="-2.7519758970250261E-3"/>
                  <c:y val="0.21069811377490771"/>
                </c:manualLayout>
              </c:layout>
              <c:showVal val="1"/>
            </c:dLbl>
            <c:dLbl>
              <c:idx val="2"/>
              <c:layout>
                <c:manualLayout>
                  <c:x val="-8.2559276910748863E-3"/>
                  <c:y val="0.17777653349757841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solidFill>
                      <a:srgbClr val="FFFF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Sheet1!$A$28:$A$30</c:f>
              <c:strCache>
                <c:ptCount val="3"/>
                <c:pt idx="0">
                  <c:v>Men</c:v>
                </c:pt>
                <c:pt idx="1">
                  <c:v>Women</c:v>
                </c:pt>
                <c:pt idx="2">
                  <c:v>Total</c:v>
                </c:pt>
              </c:strCache>
            </c:strRef>
          </c:cat>
          <c:val>
            <c:numRef>
              <c:f>Sheet1!$B$28:$B$30</c:f>
              <c:numCache>
                <c:formatCode>General</c:formatCode>
                <c:ptCount val="3"/>
                <c:pt idx="0">
                  <c:v>1.6</c:v>
                </c:pt>
                <c:pt idx="1">
                  <c:v>5.5</c:v>
                </c:pt>
                <c:pt idx="2">
                  <c:v>3.7</c:v>
                </c:pt>
              </c:numCache>
            </c:numRef>
          </c:val>
        </c:ser>
        <c:shape val="box"/>
        <c:axId val="62554880"/>
        <c:axId val="62556416"/>
        <c:axId val="0"/>
      </c:bar3DChart>
      <c:catAx>
        <c:axId val="62554880"/>
        <c:scaling>
          <c:orientation val="minMax"/>
        </c:scaling>
        <c:axPos val="b"/>
        <c:tickLblPos val="nextTo"/>
        <c:crossAx val="62556416"/>
        <c:crosses val="autoZero"/>
        <c:auto val="1"/>
        <c:lblAlgn val="ctr"/>
        <c:lblOffset val="100"/>
      </c:catAx>
      <c:valAx>
        <c:axId val="62556416"/>
        <c:scaling>
          <c:orientation val="minMax"/>
        </c:scaling>
        <c:axPos val="l"/>
        <c:majorGridlines/>
        <c:numFmt formatCode="General" sourceLinked="1"/>
        <c:tickLblPos val="nextTo"/>
        <c:crossAx val="62554880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8"/>
          <c:dLbls>
            <c:dLbl>
              <c:idx val="0"/>
              <c:layout>
                <c:manualLayout>
                  <c:x val="-2.3432001555361192E-2"/>
                  <c:y val="8.7661344116158266E-2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dirty="0">
                        <a:solidFill>
                          <a:srgbClr val="FFFF00"/>
                        </a:solidFill>
                      </a:rPr>
                      <a:t>4</a:t>
                    </a:r>
                    <a:r>
                      <a:rPr lang="en-US" sz="2000" dirty="0"/>
                      <a:t>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-0.14996664479440158"/>
                  <c:y val="3.8327975725829105E-2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dirty="0">
                        <a:solidFill>
                          <a:srgbClr val="FFFF00"/>
                        </a:solidFill>
                      </a:rPr>
                      <a:t>2</a:t>
                    </a:r>
                    <a:r>
                      <a:rPr lang="en-US" sz="2000" dirty="0"/>
                      <a:t>8%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0.13480545834548471"/>
                  <c:y val="-0.30003382705514831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dirty="0">
                        <a:solidFill>
                          <a:srgbClr val="FFFF00"/>
                        </a:solidFill>
                      </a:rPr>
                      <a:t>4</a:t>
                    </a:r>
                    <a:r>
                      <a:rPr lang="en-US" sz="2000" dirty="0"/>
                      <a:t>9%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9.5885705259064868E-2"/>
                  <c:y val="8.7206634256621188E-2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dirty="0">
                        <a:solidFill>
                          <a:srgbClr val="FFFF00"/>
                        </a:solidFill>
                      </a:rPr>
                      <a:t>1</a:t>
                    </a:r>
                    <a:r>
                      <a:rPr lang="en-US" sz="2000" dirty="0"/>
                      <a:t>9%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aseline="0">
                    <a:solidFill>
                      <a:srgbClr val="FFFF00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Sheet1!$A$7:$A$10</c:f>
              <c:strCache>
                <c:ptCount val="4"/>
                <c:pt idx="0">
                  <c:v>Complete remission</c:v>
                </c:pt>
                <c:pt idx="1">
                  <c:v>Moderate improvement</c:v>
                </c:pt>
                <c:pt idx="2">
                  <c:v>No change</c:v>
                </c:pt>
                <c:pt idx="3">
                  <c:v>Worsening</c:v>
                </c:pt>
              </c:strCache>
            </c:strRef>
          </c:cat>
          <c:val>
            <c:numRef>
              <c:f>Sheet1!$B$7:$B$10</c:f>
              <c:numCache>
                <c:formatCode>0%</c:formatCode>
                <c:ptCount val="4"/>
                <c:pt idx="0">
                  <c:v>4.0000000000000063E-2</c:v>
                </c:pt>
                <c:pt idx="1">
                  <c:v>0.28000000000000008</c:v>
                </c:pt>
                <c:pt idx="2">
                  <c:v>0.49000000000000032</c:v>
                </c:pt>
                <c:pt idx="3">
                  <c:v>0.19000000000000011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8169825993973165"/>
          <c:y val="0.20490114479504198"/>
          <c:w val="0.31830174006027123"/>
          <c:h val="0.50321047697473442"/>
        </c:manualLayout>
      </c:layout>
      <c:txPr>
        <a:bodyPr/>
        <a:lstStyle/>
        <a:p>
          <a:pPr>
            <a:defRPr sz="1600" baseline="0">
              <a:solidFill>
                <a:srgbClr val="FFFF00"/>
              </a:solidFill>
            </a:defRPr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6.3848182171672915E-2"/>
          <c:y val="9.3366207368465043E-2"/>
          <c:w val="0.59140541460095253"/>
          <c:h val="0.77398312801054714"/>
        </c:manualLayout>
      </c:layout>
      <c:pie3DChart>
        <c:varyColors val="1"/>
        <c:ser>
          <c:idx val="0"/>
          <c:order val="0"/>
          <c:explosion val="18"/>
          <c:dLbls>
            <c:dLbl>
              <c:idx val="0"/>
              <c:layout>
                <c:manualLayout>
                  <c:x val="-5.132910469524643E-2"/>
                  <c:y val="8.9263875997218745E-2"/>
                </c:manualLayout>
              </c:layout>
              <c:showVal val="1"/>
            </c:dLbl>
            <c:dLbl>
              <c:idx val="1"/>
              <c:layout>
                <c:manualLayout>
                  <c:x val="-0.14341134441528164"/>
                  <c:y val="-0.15503683967367829"/>
                </c:manualLayout>
              </c:layout>
              <c:showVal val="1"/>
            </c:dLbl>
            <c:dLbl>
              <c:idx val="2"/>
              <c:layout>
                <c:manualLayout>
                  <c:x val="0.11978449742393317"/>
                  <c:y val="-0.12680085983911038"/>
                </c:manualLayout>
              </c:layout>
              <c:showVal val="1"/>
            </c:dLbl>
            <c:dLbl>
              <c:idx val="3"/>
              <c:layout>
                <c:manualLayout>
                  <c:x val="8.1258141343443266E-2"/>
                  <c:y val="6.069537024496223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aseline="0"/>
                </a:pPr>
                <a:endParaRPr lang="en-US"/>
              </a:p>
            </c:txPr>
            <c:showVal val="1"/>
            <c:showLeaderLines val="1"/>
          </c:dLbls>
          <c:cat>
            <c:strRef>
              <c:f>Sheet1!$B$50:$B$53</c:f>
              <c:strCache>
                <c:ptCount val="4"/>
                <c:pt idx="0">
                  <c:v>Complete resolution</c:v>
                </c:pt>
                <c:pt idx="1">
                  <c:v>&gt;50% improvement</c:v>
                </c:pt>
                <c:pt idx="2">
                  <c:v>&lt;50% improvement</c:v>
                </c:pt>
                <c:pt idx="3">
                  <c:v>No improvement</c:v>
                </c:pt>
              </c:strCache>
            </c:strRef>
          </c:cat>
          <c:val>
            <c:numRef>
              <c:f>Sheet1!$C$50:$C$53</c:f>
              <c:numCache>
                <c:formatCode>0%</c:formatCode>
                <c:ptCount val="4"/>
                <c:pt idx="0">
                  <c:v>0.11</c:v>
                </c:pt>
                <c:pt idx="1">
                  <c:v>0.48000000000000032</c:v>
                </c:pt>
                <c:pt idx="2">
                  <c:v>0.19</c:v>
                </c:pt>
                <c:pt idx="3">
                  <c:v>0.22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1595751919898942"/>
          <c:y val="0.23857353672577528"/>
          <c:w val="0.27478322154175172"/>
          <c:h val="0.36290884393001044"/>
        </c:manualLayout>
      </c:layout>
      <c:txPr>
        <a:bodyPr/>
        <a:lstStyle/>
        <a:p>
          <a:pPr>
            <a:defRPr sz="1600" baseline="0"/>
          </a:pPr>
          <a:endParaRPr lang="en-US"/>
        </a:p>
      </c:txPr>
    </c:legend>
    <c:plotVisOnly val="1"/>
  </c:chart>
  <c:txPr>
    <a:bodyPr/>
    <a:lstStyle/>
    <a:p>
      <a:pPr>
        <a:defRPr baseline="0">
          <a:solidFill>
            <a:srgbClr val="FFFF00"/>
          </a:solidFill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0"/>
                  <c:y val="9.2599077809518079E-2"/>
                </c:manualLayout>
              </c:layout>
              <c:showVal val="1"/>
            </c:dLbl>
            <c:dLbl>
              <c:idx val="1"/>
              <c:layout>
                <c:manualLayout>
                  <c:x val="3.0864197530864218E-3"/>
                  <c:y val="9.2599077809518079E-2"/>
                </c:manualLayout>
              </c:layout>
              <c:showVal val="1"/>
            </c:dLbl>
            <c:dLbl>
              <c:idx val="2"/>
              <c:layout>
                <c:manualLayout>
                  <c:x val="1.5432098765432113E-3"/>
                  <c:y val="9.5405110470412544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8.9793045148623782E-2"/>
                </c:manualLayout>
              </c:layout>
              <c:showVal val="1"/>
            </c:dLbl>
            <c:dLbl>
              <c:idx val="4"/>
              <c:layout>
                <c:manualLayout>
                  <c:x val="4.6296296296296328E-3"/>
                  <c:y val="8.9793045148623782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8.418097982683464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2.8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 baseline="0">
                    <a:solidFill>
                      <a:srgbClr val="FFFF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Sheet1!$D$6:$D$11</c:f>
              <c:strCache>
                <c:ptCount val="6"/>
                <c:pt idx="0">
                  <c:v>Initial visit</c:v>
                </c:pt>
                <c:pt idx="1">
                  <c:v>Visit 2 (3 months)</c:v>
                </c:pt>
                <c:pt idx="2">
                  <c:v>Visit 3 (6 months)</c:v>
                </c:pt>
                <c:pt idx="3">
                  <c:v>Visit 4 (12 months)</c:v>
                </c:pt>
                <c:pt idx="4">
                  <c:v>Visit 5 (16 months</c:v>
                </c:pt>
                <c:pt idx="5">
                  <c:v>Visit 6 (21 months)</c:v>
                </c:pt>
              </c:strCache>
            </c:strRef>
          </c:cat>
          <c:val>
            <c:numRef>
              <c:f>Sheet1!$E$6:$E$11</c:f>
              <c:numCache>
                <c:formatCode>General</c:formatCode>
                <c:ptCount val="6"/>
                <c:pt idx="0">
                  <c:v>6.7</c:v>
                </c:pt>
                <c:pt idx="1">
                  <c:v>5.8</c:v>
                </c:pt>
                <c:pt idx="2">
                  <c:v>5.7</c:v>
                </c:pt>
                <c:pt idx="3">
                  <c:v>4.3</c:v>
                </c:pt>
                <c:pt idx="4">
                  <c:v>3.7</c:v>
                </c:pt>
                <c:pt idx="5">
                  <c:v>2.75</c:v>
                </c:pt>
              </c:numCache>
            </c:numRef>
          </c:val>
        </c:ser>
        <c:shape val="box"/>
        <c:axId val="62468480"/>
        <c:axId val="62470016"/>
        <c:axId val="0"/>
      </c:bar3DChart>
      <c:catAx>
        <c:axId val="6246848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>
                <a:solidFill>
                  <a:srgbClr val="FFFF00"/>
                </a:solidFill>
              </a:defRPr>
            </a:pPr>
            <a:endParaRPr lang="en-US"/>
          </a:p>
        </c:txPr>
        <c:crossAx val="62470016"/>
        <c:crosses val="autoZero"/>
        <c:auto val="1"/>
        <c:lblAlgn val="ctr"/>
        <c:lblOffset val="100"/>
      </c:catAx>
      <c:valAx>
        <c:axId val="62470016"/>
        <c:scaling>
          <c:orientation val="minMax"/>
        </c:scaling>
        <c:axPos val="l"/>
        <c:majorGridlines/>
        <c:numFmt formatCode="General" sourceLinked="1"/>
        <c:tickLblPos val="nextTo"/>
        <c:crossAx val="62468480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00C9-C6D3-42F0-B5C3-34ECCFAA6468}" type="datetimeFigureOut">
              <a:rPr lang="en-US" smtClean="0"/>
              <a:pPr/>
              <a:t>1/20/2015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BEFA-B8BC-4B9D-B03B-4ECD1C3E7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00C9-C6D3-42F0-B5C3-34ECCFAA6468}" type="datetimeFigureOut">
              <a:rPr lang="en-US" smtClean="0"/>
              <a:pPr/>
              <a:t>1/20/2015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BEFA-B8BC-4B9D-B03B-4ECD1C3E7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00C9-C6D3-42F0-B5C3-34ECCFAA6468}" type="datetimeFigureOut">
              <a:rPr lang="en-US" smtClean="0"/>
              <a:pPr/>
              <a:t>1/20/2015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BEFA-B8BC-4B9D-B03B-4ECD1C3E7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00C9-C6D3-42F0-B5C3-34ECCFAA6468}" type="datetimeFigureOut">
              <a:rPr lang="en-US" smtClean="0"/>
              <a:pPr/>
              <a:t>1/20/2015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BEFA-B8BC-4B9D-B03B-4ECD1C3E7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00C9-C6D3-42F0-B5C3-34ECCFAA6468}" type="datetimeFigureOut">
              <a:rPr lang="en-US" smtClean="0"/>
              <a:pPr/>
              <a:t>1/20/2015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BEFA-B8BC-4B9D-B03B-4ECD1C3E7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00C9-C6D3-42F0-B5C3-34ECCFAA6468}" type="datetimeFigureOut">
              <a:rPr lang="en-US" smtClean="0"/>
              <a:pPr/>
              <a:t>1/20/2015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BEFA-B8BC-4B9D-B03B-4ECD1C3E7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00C9-C6D3-42F0-B5C3-34ECCFAA6468}" type="datetimeFigureOut">
              <a:rPr lang="en-US" smtClean="0"/>
              <a:pPr/>
              <a:t>1/20/2015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BEFA-B8BC-4B9D-B03B-4ECD1C3E7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00C9-C6D3-42F0-B5C3-34ECCFAA6468}" type="datetimeFigureOut">
              <a:rPr lang="en-US" smtClean="0"/>
              <a:pPr/>
              <a:t>1/20/2015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BEFA-B8BC-4B9D-B03B-4ECD1C3E7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00C9-C6D3-42F0-B5C3-34ECCFAA6468}" type="datetimeFigureOut">
              <a:rPr lang="en-US" smtClean="0"/>
              <a:pPr/>
              <a:t>1/20/2015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BEFA-B8BC-4B9D-B03B-4ECD1C3E7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00C9-C6D3-42F0-B5C3-34ECCFAA6468}" type="datetimeFigureOut">
              <a:rPr lang="en-US" smtClean="0"/>
              <a:pPr/>
              <a:t>1/20/2015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BEFA-B8BC-4B9D-B03B-4ECD1C3E7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00C9-C6D3-42F0-B5C3-34ECCFAA6468}" type="datetimeFigureOut">
              <a:rPr lang="en-US" smtClean="0"/>
              <a:pPr/>
              <a:t>1/20/2015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BEFA-B8BC-4B9D-B03B-4ECD1C3E7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100C9-C6D3-42F0-B5C3-34ECCFAA6468}" type="datetimeFigureOut">
              <a:rPr lang="en-US" smtClean="0"/>
              <a:pPr/>
              <a:t>1/20/2015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BBEFA-B8BC-4B9D-B03B-4ECD1C3E7B8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2243152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Burning Mouth Syndrome</a:t>
            </a:r>
            <a:br>
              <a:rPr lang="en-GB" dirty="0" smtClean="0">
                <a:solidFill>
                  <a:srgbClr val="FFFF00"/>
                </a:solidFill>
              </a:rPr>
            </a:br>
            <a:r>
              <a:rPr lang="en-GB" dirty="0" smtClean="0">
                <a:solidFill>
                  <a:srgbClr val="FFFF00"/>
                </a:solidFill>
              </a:rPr>
              <a:t>- </a:t>
            </a:r>
            <a:r>
              <a:rPr lang="en-GB" sz="3200" dirty="0" smtClean="0">
                <a:solidFill>
                  <a:srgbClr val="FFFF00"/>
                </a:solidFill>
              </a:rPr>
              <a:t>a frequently unrecognised condition</a:t>
            </a:r>
            <a:endParaRPr lang="en-GB" sz="32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0438"/>
            <a:ext cx="6400800" cy="2138362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Dr Tim Poate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Consultant in Oral Medicine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King’s College Hospital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The Lister Hospital, Chelsea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BMS – common associations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827584" y="1556792"/>
            <a:ext cx="316835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Stress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36096" y="1628800"/>
            <a:ext cx="309634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2200" dirty="0" smtClean="0">
                <a:solidFill>
                  <a:schemeClr val="tx1"/>
                </a:solidFill>
              </a:rPr>
              <a:t>Depression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39552" y="3429000"/>
            <a:ext cx="3096344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Other chronic pains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724128" y="4941168"/>
            <a:ext cx="3096344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Irritable bowel Syndrome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763688" y="5157192"/>
            <a:ext cx="3096344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Chronic fatigue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83968" y="3429000"/>
            <a:ext cx="3096344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Anxiety</a:t>
            </a:r>
            <a:endParaRPr lang="en-GB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en-GB" dirty="0" smtClean="0"/>
              <a:t>BMS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357298"/>
            <a:ext cx="8115328" cy="4768865"/>
          </a:xfrm>
        </p:spPr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857488" y="1643050"/>
            <a:ext cx="3168352" cy="2857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Neuropathic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357290" y="3643314"/>
            <a:ext cx="3168352" cy="2857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Hormonal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143372" y="3714752"/>
            <a:ext cx="3168352" cy="28786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chemeClr val="tx1"/>
                </a:solidFill>
              </a:rPr>
              <a:t>Psychogenic</a:t>
            </a:r>
            <a:endParaRPr lang="en-GB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GB" dirty="0" smtClean="0"/>
              <a:t>How common is BMS?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2852936"/>
          <a:ext cx="5544616" cy="3273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5436096" y="1412776"/>
            <a:ext cx="34563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alibri" pitchFamily="34" charset="0"/>
              </a:rPr>
              <a:t>1427 subjects</a:t>
            </a:r>
          </a:p>
          <a:p>
            <a:r>
              <a:rPr lang="en-GB" dirty="0" smtClean="0">
                <a:latin typeface="Calibri" pitchFamily="34" charset="0"/>
              </a:rPr>
              <a:t>758 Women</a:t>
            </a:r>
          </a:p>
          <a:p>
            <a:r>
              <a:rPr lang="en-GB" dirty="0" smtClean="0">
                <a:latin typeface="Calibri" pitchFamily="34" charset="0"/>
              </a:rPr>
              <a:t>669 Men</a:t>
            </a:r>
          </a:p>
          <a:p>
            <a:r>
              <a:rPr lang="en-GB" dirty="0" smtClean="0">
                <a:latin typeface="Calibri" pitchFamily="34" charset="0"/>
              </a:rPr>
              <a:t>Age range 20-69</a:t>
            </a:r>
          </a:p>
          <a:p>
            <a:r>
              <a:rPr lang="en-GB" dirty="0" smtClean="0">
                <a:latin typeface="Calibri" pitchFamily="34" charset="0"/>
              </a:rPr>
              <a:t>PDH service registers</a:t>
            </a:r>
          </a:p>
          <a:p>
            <a:r>
              <a:rPr lang="en-GB" dirty="0" smtClean="0">
                <a:latin typeface="Calibri" pitchFamily="34" charset="0"/>
              </a:rPr>
              <a:t>Sweden</a:t>
            </a:r>
          </a:p>
          <a:p>
            <a:r>
              <a:rPr lang="en-GB" dirty="0" smtClean="0">
                <a:latin typeface="Calibri" pitchFamily="34" charset="0"/>
              </a:rPr>
              <a:t>Examined &amp; interviewed</a:t>
            </a:r>
          </a:p>
          <a:p>
            <a:r>
              <a:rPr lang="en-GB" dirty="0" smtClean="0">
                <a:latin typeface="Calibri" pitchFamily="34" charset="0"/>
              </a:rPr>
              <a:t>Diagnosed with BMS</a:t>
            </a:r>
          </a:p>
          <a:p>
            <a:endParaRPr lang="en-GB" sz="1200" dirty="0" smtClean="0">
              <a:latin typeface="Calibri" pitchFamily="34" charset="0"/>
            </a:endParaRPr>
          </a:p>
          <a:p>
            <a:endParaRPr lang="en-GB" sz="1200" dirty="0" smtClean="0">
              <a:latin typeface="Calibri" pitchFamily="34" charset="0"/>
            </a:endParaRPr>
          </a:p>
          <a:p>
            <a:r>
              <a:rPr lang="en-GB" sz="1200" i="1" dirty="0" err="1" smtClean="0">
                <a:latin typeface="Calibri" pitchFamily="34" charset="0"/>
              </a:rPr>
              <a:t>Bergdahl</a:t>
            </a:r>
            <a:r>
              <a:rPr lang="en-GB" sz="1200" i="1" dirty="0" smtClean="0">
                <a:latin typeface="Calibri" pitchFamily="34" charset="0"/>
              </a:rPr>
              <a:t>, </a:t>
            </a:r>
            <a:r>
              <a:rPr lang="en-GB" sz="1200" i="1" dirty="0" err="1" smtClean="0">
                <a:latin typeface="Calibri" pitchFamily="34" charset="0"/>
              </a:rPr>
              <a:t>Bergdahl</a:t>
            </a:r>
            <a:r>
              <a:rPr lang="en-GB" sz="1200" i="1" dirty="0" smtClean="0">
                <a:latin typeface="Calibri" pitchFamily="34" charset="0"/>
              </a:rPr>
              <a:t> </a:t>
            </a:r>
            <a:r>
              <a:rPr lang="en-GB" sz="1200" i="1" dirty="0" err="1" smtClean="0">
                <a:latin typeface="Calibri" pitchFamily="34" charset="0"/>
              </a:rPr>
              <a:t>Joral</a:t>
            </a:r>
            <a:r>
              <a:rPr lang="en-GB" sz="1200" i="1" dirty="0" smtClean="0">
                <a:latin typeface="Calibri" pitchFamily="34" charset="0"/>
              </a:rPr>
              <a:t> </a:t>
            </a:r>
            <a:r>
              <a:rPr lang="en-GB" sz="1200" i="1" dirty="0" err="1" smtClean="0">
                <a:latin typeface="Calibri" pitchFamily="34" charset="0"/>
              </a:rPr>
              <a:t>Pathol</a:t>
            </a:r>
            <a:r>
              <a:rPr lang="en-GB" sz="1200" i="1" dirty="0" smtClean="0">
                <a:latin typeface="Calibri" pitchFamily="34" charset="0"/>
              </a:rPr>
              <a:t> Med 1999; 28:350-4.</a:t>
            </a:r>
            <a:endParaRPr lang="en-GB" sz="1200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12968" cy="1012974"/>
          </a:xfrm>
        </p:spPr>
        <p:txBody>
          <a:bodyPr>
            <a:noAutofit/>
          </a:bodyPr>
          <a:lstStyle/>
          <a:p>
            <a:r>
              <a:rPr lang="en-GB" sz="3600" dirty="0" smtClean="0"/>
              <a:t>What investigations are typically performed?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543956" cy="40653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600" dirty="0" smtClean="0">
                <a:solidFill>
                  <a:srgbClr val="FFFF00"/>
                </a:solidFill>
              </a:rPr>
              <a:t>Saliva test / swab</a:t>
            </a:r>
            <a:r>
              <a:rPr lang="en-GB" sz="2600" dirty="0" smtClean="0"/>
              <a:t>	Assess saliva flow rate</a:t>
            </a:r>
          </a:p>
          <a:p>
            <a:pPr>
              <a:buNone/>
            </a:pPr>
            <a:r>
              <a:rPr lang="en-GB" sz="2600" dirty="0" smtClean="0"/>
              <a:t>				Exclude raised candida count</a:t>
            </a:r>
          </a:p>
          <a:p>
            <a:endParaRPr lang="en-GB" sz="2600" dirty="0" smtClean="0"/>
          </a:p>
          <a:p>
            <a:pPr>
              <a:buNone/>
            </a:pPr>
            <a:r>
              <a:rPr lang="en-GB" sz="2600" dirty="0" smtClean="0">
                <a:solidFill>
                  <a:srgbClr val="FFFF00"/>
                </a:solidFill>
              </a:rPr>
              <a:t>Blood test</a:t>
            </a:r>
            <a:r>
              <a:rPr lang="en-GB" sz="2600" dirty="0" smtClean="0"/>
              <a:t>		Exclude anaemia or haematinic deficiency</a:t>
            </a:r>
          </a:p>
          <a:p>
            <a:pPr>
              <a:buNone/>
            </a:pPr>
            <a:r>
              <a:rPr lang="en-GB" sz="2600" dirty="0" smtClean="0"/>
              <a:t>				</a:t>
            </a:r>
          </a:p>
          <a:p>
            <a:endParaRPr lang="en-GB" sz="1400" dirty="0"/>
          </a:p>
          <a:p>
            <a:pPr>
              <a:buNone/>
            </a:pPr>
            <a:r>
              <a:rPr lang="en-GB" sz="2600" dirty="0" smtClean="0">
                <a:solidFill>
                  <a:srgbClr val="FFFF00"/>
                </a:solidFill>
              </a:rPr>
              <a:t>Others</a:t>
            </a:r>
            <a:r>
              <a:rPr lang="en-GB" sz="2600" dirty="0" smtClean="0"/>
              <a:t> - as indicated to exclude other causes	</a:t>
            </a:r>
          </a:p>
          <a:p>
            <a:pPr>
              <a:buNone/>
            </a:pPr>
            <a:r>
              <a:rPr lang="en-GB" sz="2600" dirty="0"/>
              <a:t>	</a:t>
            </a:r>
            <a:r>
              <a:rPr lang="en-GB" sz="2600" dirty="0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C:\Documents and Settings\Tim Poate\Desktop\BPI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4485" y="73000"/>
            <a:ext cx="4631731" cy="6524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2971792" cy="13287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sz="2200" dirty="0" smtClean="0">
                <a:solidFill>
                  <a:srgbClr val="FFFF00"/>
                </a:solidFill>
              </a:rPr>
              <a:t>Discussion &amp; reassurance</a:t>
            </a:r>
            <a:endParaRPr lang="en-GB" sz="2200" dirty="0">
              <a:solidFill>
                <a:srgbClr val="FFFF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572000" y="2285992"/>
            <a:ext cx="3168352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rgbClr val="FFFF00"/>
                </a:solidFill>
              </a:rPr>
              <a:t>Symptomatic</a:t>
            </a:r>
            <a:endParaRPr lang="en-GB" sz="2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28596" y="4143380"/>
            <a:ext cx="316835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rgbClr val="FFFF00"/>
                </a:solidFill>
              </a:rPr>
              <a:t>Drugs</a:t>
            </a:r>
            <a:endParaRPr lang="en-GB" sz="2200" dirty="0">
              <a:solidFill>
                <a:srgbClr val="FFFF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857752" y="4857760"/>
            <a:ext cx="3168352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rgbClr val="FFFF00"/>
                </a:solidFill>
              </a:rPr>
              <a:t>Psychological</a:t>
            </a:r>
            <a:endParaRPr lang="en-GB" sz="2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BMS - 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424936" cy="4713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800" dirty="0" smtClean="0">
                <a:solidFill>
                  <a:srgbClr val="FFFF00"/>
                </a:solidFill>
              </a:rPr>
              <a:t>Discussion &amp; reassurance</a:t>
            </a:r>
          </a:p>
          <a:p>
            <a:pPr>
              <a:buNone/>
            </a:pPr>
            <a:endParaRPr lang="en-GB" sz="2800" dirty="0"/>
          </a:p>
          <a:p>
            <a:r>
              <a:rPr lang="en-GB" sz="2800" dirty="0" smtClean="0"/>
              <a:t>Correct diagnosis</a:t>
            </a:r>
          </a:p>
          <a:p>
            <a:r>
              <a:rPr lang="en-GB" sz="2800" dirty="0" smtClean="0"/>
              <a:t>Reassurance</a:t>
            </a:r>
          </a:p>
          <a:p>
            <a:r>
              <a:rPr lang="en-GB" sz="2800" dirty="0" smtClean="0"/>
              <a:t>Explanation</a:t>
            </a:r>
          </a:p>
          <a:p>
            <a:r>
              <a:rPr lang="en-GB" sz="2800" dirty="0" smtClean="0"/>
              <a:t>Correct any abnormal findings (</a:t>
            </a:r>
            <a:r>
              <a:rPr lang="en-GB" sz="2800" dirty="0" err="1" smtClean="0"/>
              <a:t>eg</a:t>
            </a:r>
            <a:r>
              <a:rPr lang="en-GB" sz="2800" dirty="0" smtClean="0"/>
              <a:t> candida, iron)</a:t>
            </a:r>
          </a:p>
          <a:p>
            <a:r>
              <a:rPr lang="en-GB" sz="2800" dirty="0" smtClean="0"/>
              <a:t>Stress reduction</a:t>
            </a:r>
          </a:p>
          <a:p>
            <a:r>
              <a:rPr lang="en-GB" sz="2800" dirty="0" smtClean="0"/>
              <a:t>Relaxation</a:t>
            </a:r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810328"/>
          </a:xfrm>
        </p:spPr>
        <p:txBody>
          <a:bodyPr/>
          <a:lstStyle/>
          <a:p>
            <a:r>
              <a:rPr lang="en-GB" dirty="0" smtClean="0"/>
              <a:t>BMS 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844824"/>
            <a:ext cx="7643192" cy="4281339"/>
          </a:xfrm>
        </p:spPr>
        <p:txBody>
          <a:bodyPr/>
          <a:lstStyle/>
          <a:p>
            <a:endParaRPr lang="en-GB" dirty="0" smtClean="0"/>
          </a:p>
          <a:p>
            <a:pPr>
              <a:buNone/>
            </a:pPr>
            <a:endParaRPr lang="en-GB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928926" y="1214422"/>
            <a:ext cx="3168352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rgbClr val="FFFF00"/>
                </a:solidFill>
              </a:rPr>
              <a:t>Discussion &amp; reassurance</a:t>
            </a:r>
            <a:endParaRPr lang="en-GB" sz="2200" dirty="0">
              <a:solidFill>
                <a:srgbClr val="FFFF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85786" y="5286388"/>
            <a:ext cx="3071834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rgbClr val="FFFF00"/>
                </a:solidFill>
              </a:rPr>
              <a:t>Drugs</a:t>
            </a:r>
            <a:endParaRPr lang="en-GB" sz="2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286380" y="5286388"/>
            <a:ext cx="302547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rgbClr val="FFFF00"/>
                </a:solidFill>
              </a:rPr>
              <a:t>Psychological</a:t>
            </a:r>
            <a:endParaRPr lang="en-GB" sz="2200" dirty="0">
              <a:solidFill>
                <a:srgbClr val="FFFF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928926" y="3071810"/>
            <a:ext cx="3168352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>
                <a:solidFill>
                  <a:srgbClr val="FFFF00"/>
                </a:solidFill>
              </a:rPr>
              <a:t>Symptomatic</a:t>
            </a:r>
            <a:endParaRPr lang="en-GB" sz="2200" dirty="0">
              <a:solidFill>
                <a:srgbClr val="FFFF00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4286248" y="2500306"/>
            <a:ext cx="484632" cy="428628"/>
          </a:xfrm>
          <a:prstGeom prst="downArrow">
            <a:avLst>
              <a:gd name="adj1" fmla="val 7322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Down Arrow 10"/>
          <p:cNvSpPr/>
          <p:nvPr/>
        </p:nvSpPr>
        <p:spPr>
          <a:xfrm>
            <a:off x="2571736" y="4500570"/>
            <a:ext cx="71438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own Arrow 11"/>
          <p:cNvSpPr/>
          <p:nvPr/>
        </p:nvSpPr>
        <p:spPr>
          <a:xfrm>
            <a:off x="5643570" y="4500570"/>
            <a:ext cx="64294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>
            <a:off x="4572000" y="5643578"/>
            <a:ext cx="50006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Left Arrow 13"/>
          <p:cNvSpPr/>
          <p:nvPr/>
        </p:nvSpPr>
        <p:spPr>
          <a:xfrm>
            <a:off x="4071934" y="5643578"/>
            <a:ext cx="500066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Antidepressant treatment for BMS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088" y="1844824"/>
            <a:ext cx="8208912" cy="4365887"/>
          </a:xfrm>
        </p:spPr>
        <p:txBody>
          <a:bodyPr>
            <a:normAutofit/>
          </a:bodyPr>
          <a:lstStyle/>
          <a:p>
            <a:r>
              <a:rPr lang="en-GB" sz="2400" dirty="0" smtClean="0"/>
              <a:t>Low </a:t>
            </a:r>
            <a:r>
              <a:rPr lang="en-GB" sz="2400" dirty="0" smtClean="0"/>
              <a:t>dose</a:t>
            </a:r>
          </a:p>
          <a:p>
            <a:r>
              <a:rPr lang="en-GB" sz="2400" dirty="0" smtClean="0"/>
              <a:t>Minimal side effects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>
                <a:solidFill>
                  <a:srgbClr val="FFFF00"/>
                </a:solidFill>
              </a:rPr>
              <a:t>Essential information for BMS patients -</a:t>
            </a:r>
          </a:p>
          <a:p>
            <a:r>
              <a:rPr lang="en-GB" sz="2400" dirty="0" smtClean="0"/>
              <a:t>Needs to be taken daily for many months</a:t>
            </a:r>
          </a:p>
          <a:p>
            <a:r>
              <a:rPr lang="en-GB" sz="2400" dirty="0" smtClean="0"/>
              <a:t>May take 2-3 months for effect to begin</a:t>
            </a:r>
          </a:p>
          <a:p>
            <a:r>
              <a:rPr lang="en-GB" sz="2400" dirty="0" smtClean="0"/>
              <a:t>Not addictive</a:t>
            </a:r>
          </a:p>
          <a:p>
            <a:r>
              <a:rPr lang="en-GB" sz="2400" dirty="0" smtClean="0"/>
              <a:t>When result achieved, and after maintaining results for several months, may be stopped / reduced / continued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60472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Spontaneous remission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200" dirty="0" smtClean="0"/>
              <a:t>Burning Mouth Syndrome: a retrospective study investigating spontaneous remission and response to treatments. </a:t>
            </a:r>
            <a:r>
              <a:rPr lang="en-GB" sz="2200" dirty="0" err="1" smtClean="0"/>
              <a:t>Sardella</a:t>
            </a:r>
            <a:r>
              <a:rPr lang="en-GB" sz="2200" dirty="0" smtClean="0"/>
              <a:t> al.</a:t>
            </a:r>
            <a:br>
              <a:rPr lang="en-GB" sz="2200" dirty="0" smtClean="0"/>
            </a:br>
            <a:r>
              <a:rPr lang="en-GB" sz="2200" i="1" dirty="0" smtClean="0"/>
              <a:t>Oral Diseases (2006)12,152-5.</a:t>
            </a:r>
            <a:endParaRPr lang="en-GB" sz="22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28800"/>
          <a:ext cx="8697144" cy="4800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Causes of a sore mouth</a:t>
            </a:r>
            <a:endParaRPr lang="en-GB" sz="3600" dirty="0"/>
          </a:p>
        </p:txBody>
      </p:sp>
      <p:sp>
        <p:nvSpPr>
          <p:cNvPr id="4" name="Oval 3"/>
          <p:cNvSpPr/>
          <p:nvPr/>
        </p:nvSpPr>
        <p:spPr>
          <a:xfrm>
            <a:off x="1259632" y="1916832"/>
            <a:ext cx="1634480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Ulcers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292080" y="1628800"/>
            <a:ext cx="194421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Mucosal diseases (Lichen </a:t>
            </a:r>
            <a:r>
              <a:rPr lang="en-GB" dirty="0" err="1" smtClean="0">
                <a:solidFill>
                  <a:schemeClr val="tx1"/>
                </a:solidFill>
              </a:rPr>
              <a:t>planus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907704" y="5157192"/>
            <a:ext cx="1224136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Cancer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020272" y="3429000"/>
            <a:ext cx="1800200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Infections (thrush)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915816" y="3429000"/>
            <a:ext cx="1728192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Burning Mouth Syndrome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347864" y="1628800"/>
            <a:ext cx="1512168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Anaemia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23528" y="3501008"/>
            <a:ext cx="1800200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Geographic tongue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714876" y="4929198"/>
            <a:ext cx="1800200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Xerostomia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7524328" y="1772816"/>
            <a:ext cx="1346448" cy="13464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Trauma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5214942" y="3714752"/>
            <a:ext cx="1471594" cy="112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en-GB" sz="1800" dirty="0" smtClean="0">
                <a:solidFill>
                  <a:schemeClr val="tx1"/>
                </a:solidFill>
              </a:rPr>
              <a:t>Drugs</a:t>
            </a:r>
            <a:endParaRPr lang="en-GB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BMS</a:t>
            </a:r>
            <a:r>
              <a:rPr lang="en-GB" sz="3600" dirty="0" smtClean="0"/>
              <a:t> </a:t>
            </a:r>
            <a:r>
              <a:rPr lang="en-GB" sz="3600" dirty="0" smtClean="0"/>
              <a:t>data for patients with over 3 months follow up at KCH</a:t>
            </a:r>
            <a:endParaRPr lang="en-GB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BMS data </a:t>
            </a:r>
            <a:r>
              <a:rPr lang="en-GB" sz="3600" dirty="0" smtClean="0"/>
              <a:t>for patients with over 3 months follow up at KCH</a:t>
            </a:r>
            <a:endParaRPr lang="en-GB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achieves good results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en-GB" sz="2800" dirty="0" smtClean="0">
                <a:solidFill>
                  <a:srgbClr val="FFFF00"/>
                </a:solidFill>
              </a:rPr>
              <a:t>Discussion &amp; reassurance</a:t>
            </a:r>
          </a:p>
          <a:p>
            <a:r>
              <a:rPr lang="en-GB" sz="2800" dirty="0" smtClean="0">
                <a:solidFill>
                  <a:srgbClr val="FFFF00"/>
                </a:solidFill>
              </a:rPr>
              <a:t>Symptomatic treatment</a:t>
            </a:r>
          </a:p>
          <a:p>
            <a:r>
              <a:rPr lang="en-GB" sz="2800" dirty="0" smtClean="0"/>
              <a:t>Drugs - </a:t>
            </a:r>
            <a:r>
              <a:rPr lang="en-GB" sz="2800" dirty="0" smtClean="0">
                <a:solidFill>
                  <a:srgbClr val="FFFF00"/>
                </a:solidFill>
              </a:rPr>
              <a:t>explanation</a:t>
            </a:r>
          </a:p>
          <a:p>
            <a:r>
              <a:rPr lang="en-GB" sz="2800" dirty="0" smtClean="0"/>
              <a:t>Psychological therapy - </a:t>
            </a:r>
            <a:r>
              <a:rPr lang="en-GB" sz="2800" dirty="0" smtClean="0">
                <a:solidFill>
                  <a:srgbClr val="FFFF00"/>
                </a:solidFill>
              </a:rPr>
              <a:t>availability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Annual BMS Patient Education Day</a:t>
            </a:r>
            <a:br>
              <a:rPr lang="en-GB" dirty="0" smtClean="0"/>
            </a:br>
            <a:r>
              <a:rPr lang="en-GB" dirty="0" smtClean="0"/>
              <a:t>King’s College Hospital, London</a:t>
            </a:r>
            <a:endParaRPr lang="en-GB" dirty="0"/>
          </a:p>
        </p:txBody>
      </p:sp>
      <p:pic>
        <p:nvPicPr>
          <p:cNvPr id="48131" name="Picture 3" descr="C:\Documents and Settings\Tim Poate\Desktop\Desktop folders\Photos\BMS day 2013\Camera 2013 10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420888"/>
            <a:ext cx="4306426" cy="32298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Burning Mouth Syndrome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Very distressing condition despite normal appearance of mouth</a:t>
            </a:r>
          </a:p>
          <a:p>
            <a:r>
              <a:rPr lang="en-GB" sz="2200" dirty="0" smtClean="0"/>
              <a:t>Condition with considerable impact on sufferer and family</a:t>
            </a:r>
          </a:p>
          <a:p>
            <a:r>
              <a:rPr lang="en-GB" sz="2200" dirty="0" smtClean="0"/>
              <a:t>Sufferers have often gone years undiagnosed despite seeing many healthcare professionals</a:t>
            </a:r>
          </a:p>
          <a:p>
            <a:r>
              <a:rPr lang="en-GB" sz="2200" dirty="0" smtClean="0"/>
              <a:t>Correct diagnosis and reassurance (especially that cancer has been excluded) is vital</a:t>
            </a:r>
          </a:p>
          <a:p>
            <a:r>
              <a:rPr lang="en-GB" sz="2200" dirty="0" smtClean="0"/>
              <a:t>Steps to reduce stress and increase relaxation may help</a:t>
            </a:r>
          </a:p>
          <a:p>
            <a:r>
              <a:rPr lang="en-GB" sz="2200" dirty="0" smtClean="0"/>
              <a:t>Treatment is available</a:t>
            </a:r>
          </a:p>
          <a:p>
            <a:r>
              <a:rPr lang="en-GB" sz="2200" dirty="0" smtClean="0"/>
              <a:t>Results may take months or even years to achieve</a:t>
            </a:r>
          </a:p>
          <a:p>
            <a:r>
              <a:rPr lang="en-GB" sz="2200" dirty="0" smtClean="0"/>
              <a:t>Pain often not completely resolved</a:t>
            </a:r>
          </a:p>
          <a:p>
            <a:r>
              <a:rPr lang="en-GB" sz="2200" dirty="0" smtClean="0"/>
              <a:t>Halving the severity of pain is a good 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712968" cy="42093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400" dirty="0" smtClean="0">
                <a:solidFill>
                  <a:srgbClr val="FFFF00"/>
                </a:solidFill>
              </a:rPr>
              <a:t>Increased awareness about Burning Mouth Syndrome in Jersey</a:t>
            </a:r>
          </a:p>
          <a:p>
            <a:pPr algn="ctr">
              <a:buNone/>
            </a:pPr>
            <a:endParaRPr lang="en-GB" sz="2200" dirty="0" smtClean="0">
              <a:solidFill>
                <a:srgbClr val="FFFF00"/>
              </a:solidFill>
            </a:endParaRPr>
          </a:p>
          <a:p>
            <a:r>
              <a:rPr lang="en-GB" sz="2000" dirty="0" smtClean="0"/>
              <a:t>Consider BMS in patients with symptoms in absence of clinical findings</a:t>
            </a:r>
          </a:p>
          <a:p>
            <a:r>
              <a:rPr lang="en-GB" sz="2000" dirty="0" smtClean="0"/>
              <a:t>Exclude other causes of a sore mouth - </a:t>
            </a:r>
            <a:r>
              <a:rPr lang="en-GB" sz="2000" dirty="0" err="1" smtClean="0"/>
              <a:t>candidosis</a:t>
            </a:r>
            <a:r>
              <a:rPr lang="en-GB" sz="2000" dirty="0" smtClean="0"/>
              <a:t>, anaemia, mucosal disease</a:t>
            </a:r>
          </a:p>
          <a:p>
            <a:r>
              <a:rPr lang="en-GB" sz="2000" dirty="0" smtClean="0"/>
              <a:t>Reassurance</a:t>
            </a:r>
          </a:p>
          <a:p>
            <a:r>
              <a:rPr lang="en-GB" sz="2000" dirty="0" smtClean="0"/>
              <a:t>Provide symptomatic </a:t>
            </a:r>
            <a:r>
              <a:rPr lang="en-GB" sz="2000" dirty="0" smtClean="0"/>
              <a:t>treatment</a:t>
            </a:r>
            <a:endParaRPr lang="en-GB" sz="2000" dirty="0" smtClean="0"/>
          </a:p>
          <a:p>
            <a:r>
              <a:rPr lang="en-GB" sz="2000" dirty="0" smtClean="0"/>
              <a:t>Consider associated factors – stress, anxiety, depression</a:t>
            </a:r>
          </a:p>
          <a:p>
            <a:r>
              <a:rPr lang="en-GB" sz="2000" dirty="0" smtClean="0"/>
              <a:t>Consider drug therapy, psychological therapy</a:t>
            </a:r>
          </a:p>
          <a:p>
            <a:r>
              <a:rPr lang="en-GB" sz="2000" dirty="0" smtClean="0"/>
              <a:t>Consider referral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Burning Mouth Syndrome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 algn="ctr">
              <a:buNone/>
            </a:pPr>
            <a:r>
              <a:rPr lang="en-GB" dirty="0" smtClean="0"/>
              <a:t>Dr Tim Poate</a:t>
            </a:r>
          </a:p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r>
              <a:rPr lang="en-GB" dirty="0" smtClean="0"/>
              <a:t>King’s College Hospital, London</a:t>
            </a:r>
          </a:p>
          <a:p>
            <a:pPr algn="ctr">
              <a:buNone/>
            </a:pPr>
            <a:r>
              <a:rPr lang="en-GB" dirty="0" smtClean="0"/>
              <a:t>The Lister Hospital, Chelsea</a:t>
            </a:r>
          </a:p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r>
              <a:rPr lang="en-GB" dirty="0" smtClean="0">
                <a:solidFill>
                  <a:srgbClr val="FFFF00"/>
                </a:solidFill>
              </a:rPr>
              <a:t>t.poate@nhs.net</a:t>
            </a:r>
          </a:p>
          <a:p>
            <a:pPr algn="ctr">
              <a:buNone/>
            </a:pPr>
            <a:r>
              <a:rPr lang="en-GB" dirty="0" smtClean="0">
                <a:solidFill>
                  <a:srgbClr val="FFFF00"/>
                </a:solidFill>
              </a:rPr>
              <a:t>www.oralmedicinelondon.co.uk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BMS symptoms</a:t>
            </a:r>
            <a:endParaRPr lang="en-GB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395536" y="1484784"/>
            <a:ext cx="4114800" cy="24048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GB" dirty="0" smtClean="0"/>
              <a:t>Burning</a:t>
            </a:r>
            <a:endParaRPr lang="en-GB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139952" y="2924944"/>
            <a:ext cx="478976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 smtClean="0"/>
              <a:t>Saliva feels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 smtClean="0"/>
              <a:t> different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23528" y="4509120"/>
            <a:ext cx="4896544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Abnormal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taste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BMS symptoms 2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1259632" y="5229200"/>
            <a:ext cx="266429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Feeling of sandpaper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1043608" y="2132856"/>
            <a:ext cx="266429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Teeth are coated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467544" y="3573016"/>
            <a:ext cx="266429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Bad breath</a:t>
            </a:r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6084168" y="2564904"/>
            <a:ext cx="266429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Scalded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3275856" y="3068960"/>
            <a:ext cx="266429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Peeling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3851920" y="1484784"/>
            <a:ext cx="266429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Raw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4499992" y="5517232"/>
            <a:ext cx="266429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Lumpy</a:t>
            </a:r>
            <a:endParaRPr lang="en-GB" dirty="0"/>
          </a:p>
        </p:txBody>
      </p:sp>
      <p:sp>
        <p:nvSpPr>
          <p:cNvPr id="16" name="Oval 15"/>
          <p:cNvSpPr/>
          <p:nvPr/>
        </p:nvSpPr>
        <p:spPr>
          <a:xfrm>
            <a:off x="6156176" y="4437112"/>
            <a:ext cx="266429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Feeling of cracks / ulcers</a:t>
            </a:r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3131840" y="4293096"/>
            <a:ext cx="266429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Mouth feels dirty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 names for BMS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					</a:t>
            </a:r>
          </a:p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		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285720" y="4071942"/>
            <a:ext cx="3456384" cy="151216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‘</a:t>
            </a:r>
            <a:r>
              <a:rPr lang="en-GB" sz="2200" dirty="0" err="1" smtClean="0"/>
              <a:t>Glossodynia</a:t>
            </a:r>
            <a:r>
              <a:rPr lang="en-GB" sz="2200" dirty="0" smtClean="0"/>
              <a:t>’</a:t>
            </a:r>
            <a:endParaRPr lang="en-GB" sz="2200" dirty="0"/>
          </a:p>
        </p:txBody>
      </p:sp>
      <p:sp>
        <p:nvSpPr>
          <p:cNvPr id="7" name="Oval 6"/>
          <p:cNvSpPr/>
          <p:nvPr/>
        </p:nvSpPr>
        <p:spPr>
          <a:xfrm>
            <a:off x="5214942" y="5000636"/>
            <a:ext cx="3384376" cy="151216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‘</a:t>
            </a:r>
            <a:r>
              <a:rPr lang="en-GB" sz="2200" i="1" dirty="0" err="1" smtClean="0"/>
              <a:t>Stomatodynia</a:t>
            </a:r>
            <a:r>
              <a:rPr lang="en-GB" sz="2200" i="1" dirty="0" smtClean="0"/>
              <a:t>’</a:t>
            </a:r>
            <a:endParaRPr lang="en-GB" sz="2200" i="1" dirty="0"/>
          </a:p>
        </p:txBody>
      </p:sp>
      <p:sp>
        <p:nvSpPr>
          <p:cNvPr id="8" name="Oval 7"/>
          <p:cNvSpPr/>
          <p:nvPr/>
        </p:nvSpPr>
        <p:spPr>
          <a:xfrm>
            <a:off x="4929190" y="1928802"/>
            <a:ext cx="3528392" cy="135732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i="1" dirty="0" smtClean="0"/>
              <a:t>‘Oral </a:t>
            </a:r>
            <a:r>
              <a:rPr lang="en-GB" sz="2200" i="1" dirty="0" err="1" smtClean="0"/>
              <a:t>dysaesthesia</a:t>
            </a:r>
            <a:r>
              <a:rPr lang="en-GB" sz="2200" i="1" dirty="0" smtClean="0"/>
              <a:t>’</a:t>
            </a:r>
            <a:endParaRPr lang="en-GB" sz="2200" i="1" dirty="0"/>
          </a:p>
        </p:txBody>
      </p:sp>
      <p:sp>
        <p:nvSpPr>
          <p:cNvPr id="9" name="Oval 8"/>
          <p:cNvSpPr/>
          <p:nvPr/>
        </p:nvSpPr>
        <p:spPr>
          <a:xfrm>
            <a:off x="714348" y="1571612"/>
            <a:ext cx="3600400" cy="172819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‘</a:t>
            </a:r>
            <a:r>
              <a:rPr lang="en-GB" sz="2200" i="1" dirty="0" smtClean="0"/>
              <a:t>Burning Mouth Syndrome</a:t>
            </a:r>
            <a:r>
              <a:rPr lang="en-GB" sz="2200" dirty="0" smtClean="0"/>
              <a:t>’</a:t>
            </a:r>
            <a:endParaRPr lang="en-GB" sz="2200" dirty="0"/>
          </a:p>
        </p:txBody>
      </p:sp>
      <p:sp>
        <p:nvSpPr>
          <p:cNvPr id="10" name="Oval 9"/>
          <p:cNvSpPr/>
          <p:nvPr/>
        </p:nvSpPr>
        <p:spPr>
          <a:xfrm>
            <a:off x="3643306" y="3429000"/>
            <a:ext cx="3456384" cy="151216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‘</a:t>
            </a:r>
            <a:r>
              <a:rPr lang="en-GB" sz="2200" i="1" dirty="0" smtClean="0"/>
              <a:t>Burning tongue</a:t>
            </a:r>
            <a:r>
              <a:rPr lang="en-GB" sz="2200" dirty="0" smtClean="0"/>
              <a:t>’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Sites affected</a:t>
            </a:r>
          </a:p>
        </p:txBody>
      </p:sp>
      <p:graphicFrame>
        <p:nvGraphicFramePr>
          <p:cNvPr id="22" name="Chart 21"/>
          <p:cNvGraphicFramePr>
            <a:graphicFrameLocks/>
          </p:cNvGraphicFramePr>
          <p:nvPr/>
        </p:nvGraphicFramePr>
        <p:xfrm>
          <a:off x="827585" y="1600302"/>
          <a:ext cx="6999352" cy="5043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BMS – classical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400" dirty="0" smtClean="0"/>
              <a:t>Usually women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Usually menopausal / post-menopausal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Have often had the symptoms for months / years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Have often seen many doctors / dentists / specialists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Often have been repeatedly told that nothing is wrong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May have been given repeated courses of antibiotic or antifungal therapy without benefit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BMS – classical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Often left thinking that everyone thinks that you are making it up or it is ‘all in the head’</a:t>
            </a:r>
          </a:p>
          <a:p>
            <a:endParaRPr lang="en-GB" sz="2400" dirty="0"/>
          </a:p>
          <a:p>
            <a:r>
              <a:rPr lang="en-GB" sz="2400" dirty="0" smtClean="0"/>
              <a:t>Often think that there is a serious cause that has not yet been found</a:t>
            </a:r>
          </a:p>
          <a:p>
            <a:endParaRPr lang="en-GB" sz="2400" dirty="0"/>
          </a:p>
          <a:p>
            <a:r>
              <a:rPr lang="en-GB" sz="2400" dirty="0" smtClean="0"/>
              <a:t>Often worried that it is due to cancer</a:t>
            </a:r>
          </a:p>
          <a:p>
            <a:endParaRPr lang="en-GB" sz="2400" dirty="0"/>
          </a:p>
          <a:p>
            <a:r>
              <a:rPr lang="en-GB" sz="2400" dirty="0" smtClean="0"/>
              <a:t>Often has become a considerable cause of frustration, concern, anger, depression with a considerable impact on mood, social life, relationships and enjoyment of life.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n-GB" dirty="0" smtClean="0"/>
              <a:t>BMS - timing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5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>
                <a:solidFill>
                  <a:srgbClr val="FFFF00"/>
                </a:solidFill>
              </a:rPr>
              <a:t>Type 1</a:t>
            </a:r>
            <a:r>
              <a:rPr lang="en-GB" sz="2400" dirty="0" smtClean="0"/>
              <a:t>		Pain-free on awakening</a:t>
            </a:r>
          </a:p>
          <a:p>
            <a:pPr>
              <a:buNone/>
            </a:pPr>
            <a:r>
              <a:rPr lang="en-GB" sz="2400" dirty="0" smtClean="0"/>
              <a:t>			Burning commences in late morning 				Increase in severity throughout day</a:t>
            </a:r>
          </a:p>
          <a:p>
            <a:pPr>
              <a:buNone/>
            </a:pPr>
            <a:r>
              <a:rPr lang="en-GB" sz="2400" dirty="0" smtClean="0"/>
              <a:t>			Reaches a peak in the evening.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>
                <a:solidFill>
                  <a:srgbClr val="FFFF00"/>
                </a:solidFill>
              </a:rPr>
              <a:t>Type 2</a:t>
            </a:r>
            <a:r>
              <a:rPr lang="en-GB" sz="2400" dirty="0" smtClean="0"/>
              <a:t>		Continuous symptoms throughout the day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>
                <a:solidFill>
                  <a:srgbClr val="FFFF00"/>
                </a:solidFill>
              </a:rPr>
              <a:t>Type 3</a:t>
            </a:r>
            <a:r>
              <a:rPr lang="en-GB" sz="2400" dirty="0" smtClean="0"/>
              <a:t>		Intermittent symptoms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7">
      <a:dk1>
        <a:srgbClr val="1F497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631</Words>
  <Application>Microsoft Office PowerPoint</Application>
  <PresentationFormat>On-screen Show (4:3)</PresentationFormat>
  <Paragraphs>198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Burning Mouth Syndrome - a frequently unrecognised condition</vt:lpstr>
      <vt:lpstr>Causes of a sore mouth</vt:lpstr>
      <vt:lpstr>BMS symptoms</vt:lpstr>
      <vt:lpstr>BMS symptoms 2</vt:lpstr>
      <vt:lpstr>Different names for BMS</vt:lpstr>
      <vt:lpstr>Sites affected</vt:lpstr>
      <vt:lpstr>BMS – classical features</vt:lpstr>
      <vt:lpstr>BMS – classical features</vt:lpstr>
      <vt:lpstr>BMS - timing</vt:lpstr>
      <vt:lpstr>BMS – common associations</vt:lpstr>
      <vt:lpstr>BMS causes</vt:lpstr>
      <vt:lpstr>How common is BMS?</vt:lpstr>
      <vt:lpstr>What investigations are typically performed?</vt:lpstr>
      <vt:lpstr>Slide 14</vt:lpstr>
      <vt:lpstr>Treatment</vt:lpstr>
      <vt:lpstr> BMS - Treatment</vt:lpstr>
      <vt:lpstr>BMS treatment</vt:lpstr>
      <vt:lpstr>Antidepressant treatment for BMS</vt:lpstr>
      <vt:lpstr>Spontaneous remission Burning Mouth Syndrome: a retrospective study investigating spontaneous remission and response to treatments. Sardella al. Oral Diseases (2006)12,152-5.</vt:lpstr>
      <vt:lpstr>BMS data for patients with over 3 months follow up at KCH</vt:lpstr>
      <vt:lpstr>BMS data for patients with over 3 months follow up at KCH</vt:lpstr>
      <vt:lpstr>What achieves good results ?</vt:lpstr>
      <vt:lpstr>Annual BMS Patient Education Day King’s College Hospital, London</vt:lpstr>
      <vt:lpstr>Burning Mouth Syndrome</vt:lpstr>
      <vt:lpstr>Summary</vt:lpstr>
      <vt:lpstr>Burning Mouth Syndrome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Poate</dc:creator>
  <cp:lastModifiedBy>Tim Poate</cp:lastModifiedBy>
  <cp:revision>84</cp:revision>
  <dcterms:created xsi:type="dcterms:W3CDTF">2014-10-06T07:57:16Z</dcterms:created>
  <dcterms:modified xsi:type="dcterms:W3CDTF">2015-01-20T12:29:30Z</dcterms:modified>
</cp:coreProperties>
</file>